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18.xml.rels" ContentType="application/vnd.openxmlformats-package.relationships+xml"/>
  <Override PartName="/ppt/notesSlides/_rels/notesSlide25.xml.rels" ContentType="application/vnd.openxmlformats-package.relationships+xml"/>
  <Override PartName="/ppt/notesSlides/_rels/notesSlide14.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24.xml.rels" ContentType="application/vnd.openxmlformats-package.relationships+xml"/>
  <Override PartName="/ppt/notesSlides/_rels/notesSlide13.xml.rels" ContentType="application/vnd.openxmlformats-package.relationships+xml"/>
  <Override PartName="/ppt/notesSlides/_rels/notesSlide6.xml.rels" ContentType="application/vnd.openxmlformats-package.relationships+xml"/>
  <Override PartName="/ppt/notesSlides/_rels/notesSlide34.xml.rels" ContentType="application/vnd.openxmlformats-package.relationships+xml"/>
  <Override PartName="/ppt/notesSlides/_rels/notesSlide27.xml.rels" ContentType="application/vnd.openxmlformats-package.relationships+xml"/>
  <Override PartName="/ppt/notesSlides/_rels/notesSlide9.xml.rels" ContentType="application/vnd.openxmlformats-package.relationships+xml"/>
  <Override PartName="/ppt/notesSlides/_rels/notesSlide3.xml.rels" ContentType="application/vnd.openxmlformats-package.relationships+xml"/>
  <Override PartName="/ppt/notesSlides/_rels/notesSlide35.xml.rels" ContentType="application/vnd.openxmlformats-package.relationships+xml"/>
  <Override PartName="/ppt/notesSlides/_rels/notesSlide28.xml.rels" ContentType="application/vnd.openxmlformats-package.relationships+xml"/>
  <Override PartName="/ppt/notesSlides/_rels/notesSlide4.xml.rels" ContentType="application/vnd.openxmlformats-package.relationships+xml"/>
  <Override PartName="/ppt/notesSlides/_rels/notesSlide7.xml.rels" ContentType="application/vnd.openxmlformats-package.relationships+xml"/>
  <Override PartName="/ppt/notesSlides/_rels/notesSlide32.xml.rels" ContentType="application/vnd.openxmlformats-package.relationships+xml"/>
  <Override PartName="/ppt/notesSlides/_rels/notesSlide16.xml.rels" ContentType="application/vnd.openxmlformats-package.relationships+xml"/>
  <Override PartName="/ppt/notesSlides/_rels/notesSlide23.xml.rels" ContentType="application/vnd.openxmlformats-package.relationships+xml"/>
  <Override PartName="/ppt/notesSlides/_rels/notesSlide31.xml.rels" ContentType="application/vnd.openxmlformats-package.relationships+xml"/>
  <Override PartName="/ppt/notesSlides/_rels/notesSlide15.xml.rels" ContentType="application/vnd.openxmlformats-package.relationships+xml"/>
  <Override PartName="/ppt/notesSlides/_rels/notesSlide22.xml.rels" ContentType="application/vnd.openxmlformats-package.relationships+xml"/>
  <Override PartName="/ppt/notesSlides/_rels/notesSlide37.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6.xml.rels" ContentType="application/vnd.openxmlformats-package.relationships+xml"/>
  <Override PartName="/ppt/notesSlides/_rels/notesSlide21.xml.rels" ContentType="application/vnd.openxmlformats-package.relationships+xml"/>
  <Override PartName="/ppt/notesSlides/_rels/notesSlide33.xml.rels" ContentType="application/vnd.openxmlformats-package.relationships+xml"/>
  <Override PartName="/ppt/notesSlides/_rels/notesSlide11.xml.rels" ContentType="application/vnd.openxmlformats-package.relationships+xml"/>
  <Override PartName="/ppt/notesSlides/_rels/notesSlide19.xml.rels" ContentType="application/vnd.openxmlformats-package.relationships+xml"/>
  <Override PartName="/ppt/notesSlides/_rels/notesSlide26.xml.rels" ContentType="application/vnd.openxmlformats-package.relationships+xml"/>
  <Override PartName="/ppt/notesSlides/_rels/notesSlide20.xml.rels" ContentType="application/vnd.openxmlformats-package.relationships+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31.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35.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notesSlides/notesSlide37.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3.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2.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0.png" ContentType="image/png"/>
  <Override PartName="/ppt/media/image29.png" ContentType="image/png"/>
  <Override PartName="/ppt/media/image11.png" ContentType="image/png"/>
  <Override PartName="/ppt/media/image6.png" ContentType="image/png"/>
  <Override PartName="/ppt/media/image36.png" ContentType="image/png"/>
  <Override PartName="/ppt/media/image12.png" ContentType="image/png"/>
  <Override PartName="/ppt/media/image7.png" ContentType="image/png"/>
  <Override PartName="/ppt/media/image37.png" ContentType="image/png"/>
  <Override PartName="/ppt/media/image8.png" ContentType="image/png"/>
  <Override PartName="/ppt/media/image13.png" ContentType="image/png"/>
  <Override PartName="/ppt/media/image9.png" ContentType="image/png"/>
  <Override PartName="/ppt/media/image30.png" ContentType="image/png"/>
  <Override PartName="/ppt/media/image35.png" ContentType="image/png"/>
  <Override PartName="/ppt/media/image5.png" ContentType="image/png"/>
  <Override PartName="/ppt/media/image28.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media/image15.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33.xml.rels" ContentType="application/vnd.openxmlformats-package.relationships+xml"/>
  <Override PartName="/ppt/slides/_rels/slide5.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Lst>
  <p:sldSz cx="12192000" cy="6858000"/>
  <p:notesSz cx="6858000" cy="12192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AU" sz="1800" spc="-1" strike="noStrike">
                <a:solidFill>
                  <a:srgbClr val="000000"/>
                </a:solidFill>
                <a:latin typeface="Calibri"/>
              </a:rPr>
              <a:t>Click to move the slide</a:t>
            </a:r>
            <a:endParaRPr b="0" lang="en-AU" sz="1800" spc="-1" strike="noStrike">
              <a:solidFill>
                <a:srgbClr val="000000"/>
              </a:solidFill>
              <a:latin typeface="Calibri"/>
            </a:endParaRPr>
          </a:p>
        </p:txBody>
      </p:sp>
      <p:sp>
        <p:nvSpPr>
          <p:cNvPr id="3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AU" sz="2000" spc="-1" strike="noStrike">
                <a:latin typeface="Arial"/>
              </a:rPr>
              <a:t>Click to edit the notes format</a:t>
            </a:r>
            <a:endParaRPr b="0" lang="en-AU" sz="2000" spc="-1" strike="noStrike">
              <a:latin typeface="Arial"/>
            </a:endParaRPr>
          </a:p>
        </p:txBody>
      </p:sp>
      <p:sp>
        <p:nvSpPr>
          <p:cNvPr id="4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AU" sz="1400" spc="-1" strike="noStrike">
                <a:latin typeface="Times New Roman"/>
              </a:rPr>
              <a:t>&lt;header&gt;</a:t>
            </a:r>
            <a:endParaRPr b="0" lang="en-AU" sz="1400" spc="-1" strike="noStrike">
              <a:latin typeface="Times New Roman"/>
            </a:endParaRPr>
          </a:p>
        </p:txBody>
      </p:sp>
      <p:sp>
        <p:nvSpPr>
          <p:cNvPr id="41"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en-AU" sz="1400" spc="-1" strike="noStrike">
                <a:latin typeface="Times New Roman"/>
              </a:defRPr>
            </a:lvl1pPr>
          </a:lstStyle>
          <a:p>
            <a:pPr algn="r">
              <a:buNone/>
            </a:pPr>
            <a:r>
              <a:rPr b="0" lang="en-AU" sz="1400" spc="-1" strike="noStrike">
                <a:latin typeface="Times New Roman"/>
              </a:rPr>
              <a:t>&lt;date/time&gt;</a:t>
            </a:r>
            <a:endParaRPr b="0" lang="en-AU" sz="1400" spc="-1" strike="noStrike">
              <a:latin typeface="Times New Roman"/>
            </a:endParaRPr>
          </a:p>
        </p:txBody>
      </p:sp>
      <p:sp>
        <p:nvSpPr>
          <p:cNvPr id="42"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en-AU" sz="1400" spc="-1" strike="noStrike">
                <a:latin typeface="Times New Roman"/>
              </a:defRPr>
            </a:lvl1pPr>
          </a:lstStyle>
          <a:p>
            <a:r>
              <a:rPr b="0" lang="en-AU" sz="1400" spc="-1" strike="noStrike">
                <a:latin typeface="Times New Roman"/>
              </a:rPr>
              <a:t>&lt;footer&gt;</a:t>
            </a:r>
            <a:endParaRPr b="0" lang="en-AU" sz="1400" spc="-1" strike="noStrike">
              <a:latin typeface="Times New Roman"/>
            </a:endParaRPr>
          </a:p>
        </p:txBody>
      </p:sp>
      <p:sp>
        <p:nvSpPr>
          <p:cNvPr id="43"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en-AU" sz="1400" spc="-1" strike="noStrike">
                <a:latin typeface="Times New Roman"/>
              </a:defRPr>
            </a:lvl1pPr>
          </a:lstStyle>
          <a:p>
            <a:pPr algn="r">
              <a:buNone/>
            </a:pPr>
            <a:fld id="{BAAB0F51-BC00-4F07-A6B6-50D08D6D3548}"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PlaceHolder 1"/>
          <p:cNvSpPr>
            <a:spLocks noGrp="1"/>
          </p:cNvSpPr>
          <p:nvPr>
            <p:ph type="sldImg"/>
          </p:nvPr>
        </p:nvSpPr>
        <p:spPr>
          <a:xfrm>
            <a:off x="685800" y="1143000"/>
            <a:ext cx="5486040" cy="3085920"/>
          </a:xfrm>
          <a:prstGeom prst="rect">
            <a:avLst/>
          </a:prstGeom>
          <a:ln w="0">
            <a:noFill/>
          </a:ln>
        </p:spPr>
      </p:sp>
      <p:sp>
        <p:nvSpPr>
          <p:cNvPr id="45"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AU" sz="2000" spc="-1" strike="noStrike">
              <a:latin typeface="Arial"/>
            </a:endParaRPr>
          </a:p>
        </p:txBody>
      </p:sp>
      <p:sp>
        <p:nvSpPr>
          <p:cNvPr id="46" name="PlaceHolder 3"/>
          <p:cNvSpPr>
            <a:spLocks noGrp="1"/>
          </p:cNvSpPr>
          <p:nvPr>
            <p:ph type="sldNum" idx="4"/>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F3AC9A0B-B91E-435E-B3C6-1622B37A7181}"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PlaceHolder 1"/>
          <p:cNvSpPr>
            <a:spLocks noGrp="1"/>
          </p:cNvSpPr>
          <p:nvPr>
            <p:ph type="sldImg"/>
          </p:nvPr>
        </p:nvSpPr>
        <p:spPr>
          <a:xfrm>
            <a:off x="685800" y="1143000"/>
            <a:ext cx="5486040" cy="3085920"/>
          </a:xfrm>
          <a:prstGeom prst="rect">
            <a:avLst/>
          </a:prstGeom>
          <a:ln w="0">
            <a:noFill/>
          </a:ln>
        </p:spPr>
      </p:sp>
      <p:sp>
        <p:nvSpPr>
          <p:cNvPr id="72"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AU" sz="1800" spc="-1" strike="noStrike">
                <a:latin typeface="Arial"/>
              </a:rPr>
              <a:t>Here’s another tree diagram in ASCII format, hopefully you can see a bit clearer the structure of the whole document</a:t>
            </a:r>
            <a:endParaRPr b="0" lang="en-AU" sz="1800" spc="-1" strike="noStrike">
              <a:latin typeface="Arial"/>
            </a:endParaRPr>
          </a:p>
          <a:p>
            <a:pPr marL="216000" indent="-216000">
              <a:lnSpc>
                <a:spcPct val="100000"/>
              </a:lnSpc>
              <a:buNone/>
            </a:pPr>
            <a:endParaRPr b="0" lang="en-AU" sz="1800" spc="-1" strike="noStrike">
              <a:latin typeface="Arial"/>
            </a:endParaRPr>
          </a:p>
          <a:p>
            <a:pPr marL="216000" indent="-216000">
              <a:lnSpc>
                <a:spcPct val="100000"/>
              </a:lnSpc>
              <a:buNone/>
            </a:pPr>
            <a:r>
              <a:rPr b="0" lang="en-AU" sz="1800" spc="-1" strike="noStrike">
                <a:latin typeface="Arial"/>
              </a:rPr>
              <a:t>The document node contains the document type node and the HTML structure</a:t>
            </a:r>
            <a:endParaRPr b="0" lang="en-AU" sz="1800" spc="-1" strike="noStrike">
              <a:latin typeface="Arial"/>
            </a:endParaRPr>
          </a:p>
        </p:txBody>
      </p:sp>
      <p:sp>
        <p:nvSpPr>
          <p:cNvPr id="73"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566173D9-4A15-4FE5-B4F3-E4E462851A89}"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PlaceHolder 1"/>
          <p:cNvSpPr>
            <a:spLocks noGrp="1"/>
          </p:cNvSpPr>
          <p:nvPr>
            <p:ph type="sldImg"/>
          </p:nvPr>
        </p:nvSpPr>
        <p:spPr>
          <a:xfrm>
            <a:off x="685800" y="1143000"/>
            <a:ext cx="5486040" cy="3085920"/>
          </a:xfrm>
          <a:prstGeom prst="rect">
            <a:avLst/>
          </a:prstGeom>
          <a:ln w="0">
            <a:noFill/>
          </a:ln>
        </p:spPr>
      </p:sp>
      <p:sp>
        <p:nvSpPr>
          <p:cNvPr id="75"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AU" sz="1800" spc="-1" strike="noStrike">
                <a:latin typeface="Arial"/>
              </a:rPr>
              <a:t>To give a brief summary on the document object</a:t>
            </a:r>
            <a:endParaRPr b="0" lang="en-AU" sz="1800" spc="-1" strike="noStrike">
              <a:latin typeface="Arial"/>
            </a:endParaRPr>
          </a:p>
        </p:txBody>
      </p:sp>
      <p:sp>
        <p:nvSpPr>
          <p:cNvPr id="76"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C4A933FD-A031-4B98-A329-33323E97A588}"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PlaceHolder 1"/>
          <p:cNvSpPr>
            <a:spLocks noGrp="1"/>
          </p:cNvSpPr>
          <p:nvPr>
            <p:ph type="sldImg"/>
          </p:nvPr>
        </p:nvSpPr>
        <p:spPr>
          <a:xfrm>
            <a:off x="685800" y="1143000"/>
            <a:ext cx="5486040" cy="3085920"/>
          </a:xfrm>
          <a:prstGeom prst="rect">
            <a:avLst/>
          </a:prstGeom>
          <a:ln w="0">
            <a:noFill/>
          </a:ln>
        </p:spPr>
      </p:sp>
      <p:sp>
        <p:nvSpPr>
          <p:cNvPr id="78"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AU" sz="2000" spc="-1" strike="noStrike">
              <a:latin typeface="Arial"/>
            </a:endParaRPr>
          </a:p>
        </p:txBody>
      </p:sp>
      <p:sp>
        <p:nvSpPr>
          <p:cNvPr id="79"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02F67797-EBB4-40CC-9670-BC887DC10CFE}"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PlaceHolder 1"/>
          <p:cNvSpPr>
            <a:spLocks noGrp="1"/>
          </p:cNvSpPr>
          <p:nvPr>
            <p:ph type="sldImg"/>
          </p:nvPr>
        </p:nvSpPr>
        <p:spPr>
          <a:xfrm>
            <a:off x="685800" y="1143000"/>
            <a:ext cx="5486040" cy="3085920"/>
          </a:xfrm>
          <a:prstGeom prst="rect">
            <a:avLst/>
          </a:prstGeom>
          <a:ln w="0">
            <a:noFill/>
          </a:ln>
        </p:spPr>
      </p:sp>
      <p:sp>
        <p:nvSpPr>
          <p:cNvPr id="81"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AU" sz="1800" spc="-1" strike="noStrike">
                <a:latin typeface="Arial"/>
              </a:rPr>
              <a:t>To refresh the basics of CSS, that whole block of CSS on the right is called a rule</a:t>
            </a:r>
            <a:endParaRPr b="0" lang="en-AU" sz="1800" spc="-1" strike="noStrike">
              <a:latin typeface="Arial"/>
            </a:endParaRPr>
          </a:p>
          <a:p>
            <a:pPr marL="216000" indent="-216000">
              <a:lnSpc>
                <a:spcPct val="100000"/>
              </a:lnSpc>
              <a:buNone/>
            </a:pPr>
            <a:endParaRPr b="0" lang="en-AU" sz="1800" spc="-1" strike="noStrike">
              <a:latin typeface="Arial"/>
            </a:endParaRPr>
          </a:p>
          <a:p>
            <a:pPr marL="216000" indent="-216000">
              <a:lnSpc>
                <a:spcPct val="100000"/>
              </a:lnSpc>
              <a:buNone/>
            </a:pPr>
            <a:r>
              <a:rPr b="0" lang="en-AU" sz="1800" spc="-1" strike="noStrike">
                <a:latin typeface="Arial"/>
              </a:rPr>
              <a:t>Rules are made of selectors and a set of declarations</a:t>
            </a:r>
            <a:endParaRPr b="0" lang="en-AU" sz="1800" spc="-1" strike="noStrike">
              <a:latin typeface="Arial"/>
            </a:endParaRPr>
          </a:p>
          <a:p>
            <a:pPr marL="216000" indent="-216000">
              <a:lnSpc>
                <a:spcPct val="100000"/>
              </a:lnSpc>
              <a:buNone/>
            </a:pPr>
            <a:endParaRPr b="0" lang="en-AU" sz="1800" spc="-1" strike="noStrike">
              <a:latin typeface="Arial"/>
            </a:endParaRPr>
          </a:p>
          <a:p>
            <a:pPr marL="216000" indent="-216000">
              <a:lnSpc>
                <a:spcPct val="100000"/>
              </a:lnSpc>
              <a:buNone/>
            </a:pPr>
            <a:r>
              <a:rPr b="0" lang="en-AU" sz="1800" spc="-1" strike="noStrike">
                <a:latin typeface="Arial"/>
              </a:rPr>
              <a:t>The selectors in this case are .wrapper h1, and that’s the only part we’re concerned with for finding elements</a:t>
            </a:r>
            <a:endParaRPr b="0" lang="en-AU" sz="1800" spc="-1" strike="noStrike">
              <a:latin typeface="Arial"/>
            </a:endParaRPr>
          </a:p>
          <a:p>
            <a:pPr marL="216000" indent="-216000">
              <a:lnSpc>
                <a:spcPct val="100000"/>
              </a:lnSpc>
              <a:buNone/>
            </a:pPr>
            <a:endParaRPr b="0" lang="en-AU" sz="1800" spc="-1" strike="noStrike">
              <a:latin typeface="Arial"/>
            </a:endParaRPr>
          </a:p>
          <a:p>
            <a:pPr marL="216000" indent="-216000">
              <a:lnSpc>
                <a:spcPct val="100000"/>
              </a:lnSpc>
              <a:buNone/>
            </a:pPr>
            <a:r>
              <a:rPr b="0" lang="en-AU" sz="1800" spc="-1" strike="noStrike">
                <a:latin typeface="Arial"/>
              </a:rPr>
              <a:t>Then, there’s some basic syntax showing how to query with different types of data</a:t>
            </a:r>
            <a:endParaRPr b="0" lang="en-AU" sz="1800" spc="-1" strike="noStrike">
              <a:latin typeface="Arial"/>
            </a:endParaRPr>
          </a:p>
        </p:txBody>
      </p:sp>
      <p:sp>
        <p:nvSpPr>
          <p:cNvPr id="82"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0536BF92-458D-47A5-BA6D-8B691427DED9}"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PlaceHolder 1"/>
          <p:cNvSpPr>
            <a:spLocks noGrp="1"/>
          </p:cNvSpPr>
          <p:nvPr>
            <p:ph type="sldImg"/>
          </p:nvPr>
        </p:nvSpPr>
        <p:spPr>
          <a:xfrm>
            <a:off x="685800" y="1143000"/>
            <a:ext cx="5486040" cy="3085920"/>
          </a:xfrm>
          <a:prstGeom prst="rect">
            <a:avLst/>
          </a:prstGeom>
          <a:ln w="0">
            <a:noFill/>
          </a:ln>
        </p:spPr>
      </p:sp>
      <p:sp>
        <p:nvSpPr>
          <p:cNvPr id="84"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AU" sz="1800" spc="-1" strike="noStrike">
                <a:latin typeface="Arial"/>
              </a:rPr>
              <a:t>Return the outer, inner headers and the paragraph as a HTMLCollection</a:t>
            </a:r>
            <a:endParaRPr b="0" lang="en-AU" sz="1800" spc="-1" strike="noStrike">
              <a:latin typeface="Arial"/>
            </a:endParaRPr>
          </a:p>
          <a:p>
            <a:pPr marL="216000" indent="-216000">
              <a:lnSpc>
                <a:spcPct val="100000"/>
              </a:lnSpc>
              <a:buNone/>
            </a:pPr>
            <a:endParaRPr b="0" lang="en-AU" sz="1800" spc="-1" strike="noStrike">
              <a:latin typeface="Arial"/>
            </a:endParaRPr>
          </a:p>
          <a:p>
            <a:pPr marL="216000" indent="-216000">
              <a:lnSpc>
                <a:spcPct val="100000"/>
              </a:lnSpc>
              <a:buNone/>
            </a:pPr>
            <a:r>
              <a:rPr b="0" lang="en-AU" sz="1800" spc="-1" strike="noStrike">
                <a:latin typeface="Arial"/>
              </a:rPr>
              <a:t>It’s not an array but you can still access the elements like an array using indexes</a:t>
            </a:r>
            <a:endParaRPr b="0" lang="en-AU" sz="1800" spc="-1" strike="noStrike">
              <a:latin typeface="Arial"/>
            </a:endParaRPr>
          </a:p>
          <a:p>
            <a:pPr marL="216000" indent="-216000">
              <a:lnSpc>
                <a:spcPct val="100000"/>
              </a:lnSpc>
              <a:buNone/>
            </a:pPr>
            <a:endParaRPr b="0" lang="en-AU" sz="1800" spc="-1" strike="noStrike">
              <a:latin typeface="Arial"/>
            </a:endParaRPr>
          </a:p>
        </p:txBody>
      </p:sp>
      <p:sp>
        <p:nvSpPr>
          <p:cNvPr id="85" name="PlaceHolder 3"/>
          <p:cNvSpPr>
            <a:spLocks noGrp="1"/>
          </p:cNvSpPr>
          <p:nvPr>
            <p:ph type="sldNum" idx="17"/>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25311E61-5E8B-4EA6-BE51-7D10CDB08DA1}"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sldImg"/>
          </p:nvPr>
        </p:nvSpPr>
        <p:spPr>
          <a:xfrm>
            <a:off x="685800" y="1143000"/>
            <a:ext cx="5486040" cy="3085920"/>
          </a:xfrm>
          <a:prstGeom prst="rect">
            <a:avLst/>
          </a:prstGeom>
          <a:ln w="0">
            <a:noFill/>
          </a:ln>
        </p:spPr>
      </p:sp>
      <p:sp>
        <p:nvSpPr>
          <p:cNvPr id="87"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AU" sz="1800" spc="-1" strike="noStrike">
                <a:latin typeface="Arial"/>
              </a:rPr>
              <a:t>For the second example, the selector is #wrapper .X which searches for elements of class X which are descendants of an element with the id wrapper</a:t>
            </a:r>
            <a:endParaRPr b="0" lang="en-AU" sz="1800" spc="-1" strike="noStrike">
              <a:latin typeface="Arial"/>
            </a:endParaRPr>
          </a:p>
          <a:p>
            <a:pPr marL="216000" indent="-216000">
              <a:lnSpc>
                <a:spcPct val="100000"/>
              </a:lnSpc>
              <a:buNone/>
            </a:pPr>
            <a:endParaRPr b="0" lang="en-AU" sz="1800" spc="-1" strike="noStrike">
              <a:latin typeface="Arial"/>
            </a:endParaRPr>
          </a:p>
          <a:p>
            <a:pPr marL="216000" indent="-216000">
              <a:lnSpc>
                <a:spcPct val="100000"/>
              </a:lnSpc>
              <a:buNone/>
            </a:pPr>
            <a:r>
              <a:rPr b="0" lang="en-AU" sz="1800" spc="-1" strike="noStrike">
                <a:latin typeface="Arial"/>
              </a:rPr>
              <a:t>Returns a NodeList which is different from an array and HTMLCollection</a:t>
            </a:r>
            <a:endParaRPr b="0" lang="en-AU" sz="1800" spc="-1" strike="noStrike">
              <a:latin typeface="Arial"/>
            </a:endParaRPr>
          </a:p>
          <a:p>
            <a:pPr marL="216000" indent="-216000">
              <a:lnSpc>
                <a:spcPct val="100000"/>
              </a:lnSpc>
              <a:buNone/>
            </a:pPr>
            <a:r>
              <a:rPr b="0" lang="en-AU" sz="1800" spc="-1" strike="noStrike">
                <a:latin typeface="Arial"/>
              </a:rPr>
              <a:t> </a:t>
            </a:r>
            <a:endParaRPr b="0" lang="en-AU" sz="1800" spc="-1" strike="noStrike">
              <a:latin typeface="Arial"/>
            </a:endParaRPr>
          </a:p>
        </p:txBody>
      </p:sp>
      <p:sp>
        <p:nvSpPr>
          <p:cNvPr id="88"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0370F7EA-9B4A-45FC-B6CC-765310E19009}"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sldImg"/>
          </p:nvPr>
        </p:nvSpPr>
        <p:spPr>
          <a:xfrm>
            <a:off x="685800" y="1143000"/>
            <a:ext cx="5486040" cy="3085920"/>
          </a:xfrm>
          <a:prstGeom prst="rect">
            <a:avLst/>
          </a:prstGeom>
          <a:ln w="0">
            <a:noFill/>
          </a:ln>
        </p:spPr>
      </p:sp>
      <p:sp>
        <p:nvSpPr>
          <p:cNvPr id="90"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AU" sz="1800" spc="-1" strike="noStrike">
                <a:latin typeface="Arial"/>
              </a:rPr>
              <a:t>So what are the differences between all these methods?</a:t>
            </a:r>
            <a:endParaRPr b="0" lang="en-AU" sz="1800" spc="-1" strike="noStrike">
              <a:latin typeface="Arial"/>
            </a:endParaRPr>
          </a:p>
          <a:p>
            <a:pPr marL="216000" indent="-216000">
              <a:lnSpc>
                <a:spcPct val="100000"/>
              </a:lnSpc>
              <a:buNone/>
            </a:pPr>
            <a:endParaRPr b="0" lang="en-AU" sz="1800" spc="-1" strike="noStrike">
              <a:latin typeface="Arial"/>
            </a:endParaRPr>
          </a:p>
          <a:p>
            <a:pPr marL="216000" indent="-216000">
              <a:lnSpc>
                <a:spcPct val="100000"/>
              </a:lnSpc>
              <a:buNone/>
            </a:pPr>
            <a:r>
              <a:rPr b="0" lang="en-AU" sz="1800" spc="-1" strike="noStrike">
                <a:latin typeface="Arial"/>
                <a:ea typeface="Noto Sans CJK SC"/>
              </a:rPr>
              <a:t>More versatile, we mentioned that CSS selectors can search by tags, classes, ids, attributes, etc.</a:t>
            </a:r>
            <a:endParaRPr b="0" lang="en-AU" sz="1800" spc="-1" strike="noStrike">
              <a:latin typeface="Arial"/>
            </a:endParaRPr>
          </a:p>
          <a:p>
            <a:pPr marL="216000" indent="-216000">
              <a:lnSpc>
                <a:spcPct val="100000"/>
              </a:lnSpc>
              <a:buNone/>
            </a:pPr>
            <a:endParaRPr b="0" lang="en-AU" sz="1800" spc="-1" strike="noStrike">
              <a:latin typeface="Arial"/>
            </a:endParaRPr>
          </a:p>
          <a:p>
            <a:pPr marL="216000" indent="-216000">
              <a:lnSpc>
                <a:spcPct val="100000"/>
              </a:lnSpc>
              <a:buNone/>
            </a:pPr>
            <a:r>
              <a:rPr b="0" lang="en-AU" sz="1800" spc="-1" strike="noStrike">
                <a:latin typeface="Arial"/>
              </a:rPr>
              <a:t>What static means here is when you use the query method, the returned NodeList doesn’t change even if the DOM updates</a:t>
            </a:r>
            <a:endParaRPr b="0" lang="en-AU" sz="1800" spc="-1" strike="noStrike">
              <a:latin typeface="Arial"/>
            </a:endParaRPr>
          </a:p>
          <a:p>
            <a:pPr marL="216000" indent="-216000">
              <a:lnSpc>
                <a:spcPct val="100000"/>
              </a:lnSpc>
              <a:buNone/>
            </a:pPr>
            <a:endParaRPr b="0" lang="en-AU" sz="1800" spc="-1" strike="noStrike">
              <a:latin typeface="Arial"/>
            </a:endParaRPr>
          </a:p>
          <a:p>
            <a:pPr marL="216000" indent="-216000">
              <a:lnSpc>
                <a:spcPct val="100000"/>
              </a:lnSpc>
              <a:buNone/>
            </a:pPr>
            <a:r>
              <a:rPr b="0" lang="en-AU" sz="1800" spc="-1" strike="noStrike">
                <a:latin typeface="Arial"/>
              </a:rPr>
              <a:t>That means making any relevant updates to the DOM would automatically update the data even after you’ve invoked the method</a:t>
            </a:r>
            <a:endParaRPr b="0" lang="en-AU" sz="1800" spc="-1" strike="noStrike">
              <a:latin typeface="Arial"/>
            </a:endParaRPr>
          </a:p>
        </p:txBody>
      </p:sp>
      <p:sp>
        <p:nvSpPr>
          <p:cNvPr id="91"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78CC4B46-C823-4BFD-A363-9C3641257772}"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sldImg"/>
          </p:nvPr>
        </p:nvSpPr>
        <p:spPr>
          <a:xfrm>
            <a:off x="685800" y="1143000"/>
            <a:ext cx="5486040" cy="3085920"/>
          </a:xfrm>
          <a:prstGeom prst="rect">
            <a:avLst/>
          </a:prstGeom>
          <a:ln w="0">
            <a:noFill/>
          </a:ln>
        </p:spPr>
      </p:sp>
      <p:sp>
        <p:nvSpPr>
          <p:cNvPr id="93"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AU" sz="1800" spc="-1" strike="noStrike">
                <a:latin typeface="Arial"/>
              </a:rPr>
              <a:t>Queries searching with ID are constant look up because the DOM maintains a table of unique IDs</a:t>
            </a:r>
            <a:endParaRPr b="0" lang="en-AU" sz="1800" spc="-1" strike="noStrike">
              <a:latin typeface="Arial"/>
            </a:endParaRPr>
          </a:p>
          <a:p>
            <a:pPr marL="216000" indent="-216000">
              <a:lnSpc>
                <a:spcPct val="100000"/>
              </a:lnSpc>
              <a:buNone/>
            </a:pPr>
            <a:endParaRPr b="0" lang="en-AU" sz="1800" spc="-1" strike="noStrike">
              <a:latin typeface="Arial"/>
            </a:endParaRPr>
          </a:p>
        </p:txBody>
      </p:sp>
      <p:sp>
        <p:nvSpPr>
          <p:cNvPr id="94"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1D5CD392-C042-435F-B7DE-0EB776338BFD}"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sldImg"/>
          </p:nvPr>
        </p:nvSpPr>
        <p:spPr>
          <a:xfrm>
            <a:off x="685800" y="1143000"/>
            <a:ext cx="5486040" cy="3085920"/>
          </a:xfrm>
          <a:prstGeom prst="rect">
            <a:avLst/>
          </a:prstGeom>
          <a:ln w="0">
            <a:noFill/>
          </a:ln>
        </p:spPr>
      </p:sp>
      <p:sp>
        <p:nvSpPr>
          <p:cNvPr id="96"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AU" sz="1800" spc="-1" strike="noStrike">
                <a:latin typeface="Arial"/>
              </a:rPr>
              <a:t>Only a method on document object since ID values should be unique throughout the document, don’t need it implemented on any other node types</a:t>
            </a:r>
            <a:endParaRPr b="0" lang="en-AU" sz="1800" spc="-1" strike="noStrike">
              <a:latin typeface="Arial"/>
            </a:endParaRPr>
          </a:p>
        </p:txBody>
      </p:sp>
      <p:sp>
        <p:nvSpPr>
          <p:cNvPr id="97"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FAC35D7E-A0B2-4C63-B2A7-0A312028D23F}"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type="sldImg"/>
          </p:nvPr>
        </p:nvSpPr>
        <p:spPr>
          <a:xfrm>
            <a:off x="685800" y="1143000"/>
            <a:ext cx="5486040" cy="3085920"/>
          </a:xfrm>
          <a:prstGeom prst="rect">
            <a:avLst/>
          </a:prstGeom>
          <a:ln w="0">
            <a:noFill/>
          </a:ln>
        </p:spPr>
      </p:sp>
      <p:sp>
        <p:nvSpPr>
          <p:cNvPr id="99"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AU" sz="2000" spc="-1" strike="noStrike">
              <a:latin typeface="Arial"/>
            </a:endParaRPr>
          </a:p>
        </p:txBody>
      </p:sp>
      <p:sp>
        <p:nvSpPr>
          <p:cNvPr id="100"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06294427-1FFC-4E90-84BA-17843D8B19C3}"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PlaceHolder 1"/>
          <p:cNvSpPr>
            <a:spLocks noGrp="1"/>
          </p:cNvSpPr>
          <p:nvPr>
            <p:ph type="sldImg"/>
          </p:nvPr>
        </p:nvSpPr>
        <p:spPr>
          <a:xfrm>
            <a:off x="685800" y="1143000"/>
            <a:ext cx="5486040" cy="3085920"/>
          </a:xfrm>
          <a:prstGeom prst="rect">
            <a:avLst/>
          </a:prstGeom>
          <a:ln w="0">
            <a:noFill/>
          </a:ln>
        </p:spPr>
      </p:sp>
      <p:sp>
        <p:nvSpPr>
          <p:cNvPr id="48"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AU" sz="1800" spc="-1" strike="noStrike">
                <a:latin typeface="Arial"/>
              </a:rPr>
              <a:t>The introduction of the DOM significantly changed web development by allowing languages such as JS to dynamically update web pages</a:t>
            </a:r>
            <a:endParaRPr b="0" lang="en-AU" sz="1800" spc="-1" strike="noStrike">
              <a:latin typeface="Arial"/>
            </a:endParaRPr>
          </a:p>
          <a:p>
            <a:pPr marL="216000" indent="-216000">
              <a:lnSpc>
                <a:spcPct val="100000"/>
              </a:lnSpc>
              <a:buNone/>
            </a:pPr>
            <a:endParaRPr b="0" lang="en-AU" sz="1800" spc="-1" strike="noStrike">
              <a:latin typeface="Arial"/>
            </a:endParaRPr>
          </a:p>
          <a:p>
            <a:pPr marL="216000" indent="-216000">
              <a:lnSpc>
                <a:spcPct val="100000"/>
              </a:lnSpc>
              <a:buNone/>
            </a:pPr>
            <a:r>
              <a:rPr b="0" lang="en-AU" sz="1800" spc="-1" strike="noStrike">
                <a:latin typeface="Arial"/>
              </a:rPr>
              <a:t>Which allowed people to transition from static web pages to a move interactive experience</a:t>
            </a:r>
            <a:endParaRPr b="0" lang="en-AU" sz="1800" spc="-1" strike="noStrike">
              <a:latin typeface="Arial"/>
            </a:endParaRPr>
          </a:p>
        </p:txBody>
      </p:sp>
      <p:sp>
        <p:nvSpPr>
          <p:cNvPr id="49" name="PlaceHolder 3"/>
          <p:cNvSpPr>
            <a:spLocks noGrp="1"/>
          </p:cNvSpPr>
          <p:nvPr>
            <p:ph type="sldNum" idx="5"/>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95E7CCF4-F002-46E4-8076-ED1E9A7FCB9A}"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sldImg"/>
          </p:nvPr>
        </p:nvSpPr>
        <p:spPr>
          <a:xfrm>
            <a:off x="685800" y="1143000"/>
            <a:ext cx="5486040" cy="3085920"/>
          </a:xfrm>
          <a:prstGeom prst="rect">
            <a:avLst/>
          </a:prstGeom>
          <a:ln w="0">
            <a:noFill/>
          </a:ln>
        </p:spPr>
      </p:sp>
      <p:sp>
        <p:nvSpPr>
          <p:cNvPr id="102"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AU" sz="2000" spc="-1" strike="noStrike">
              <a:latin typeface="Arial"/>
            </a:endParaRPr>
          </a:p>
        </p:txBody>
      </p:sp>
      <p:sp>
        <p:nvSpPr>
          <p:cNvPr id="103"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F922F356-D7C2-49AD-9858-0A4D88B54F60}"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sldImg"/>
          </p:nvPr>
        </p:nvSpPr>
        <p:spPr>
          <a:xfrm>
            <a:off x="685800" y="1143000"/>
            <a:ext cx="5486040" cy="3085920"/>
          </a:xfrm>
          <a:prstGeom prst="rect">
            <a:avLst/>
          </a:prstGeom>
          <a:ln w="0">
            <a:noFill/>
          </a:ln>
        </p:spPr>
      </p:sp>
      <p:sp>
        <p:nvSpPr>
          <p:cNvPr id="105"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AU" sz="2000" spc="-1" strike="noStrike">
              <a:latin typeface="Arial"/>
            </a:endParaRPr>
          </a:p>
        </p:txBody>
      </p:sp>
      <p:sp>
        <p:nvSpPr>
          <p:cNvPr id="106"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8F545B5D-10B9-4C70-B655-88DAE24B28B2}"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sldImg"/>
          </p:nvPr>
        </p:nvSpPr>
        <p:spPr>
          <a:xfrm>
            <a:off x="685800" y="1143000"/>
            <a:ext cx="5486040" cy="3085920"/>
          </a:xfrm>
          <a:prstGeom prst="rect">
            <a:avLst/>
          </a:prstGeom>
          <a:ln w="0">
            <a:noFill/>
          </a:ln>
        </p:spPr>
      </p:sp>
      <p:sp>
        <p:nvSpPr>
          <p:cNvPr id="108"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AU" sz="1800" spc="-1" strike="noStrike">
                <a:latin typeface="Arial"/>
              </a:rPr>
              <a:t>We can encounter unexpected text nodes, here we use the trim method to filter them all out, printing only text nodes within elements</a:t>
            </a:r>
            <a:endParaRPr b="0" lang="en-AU" sz="1800" spc="-1" strike="noStrike">
              <a:latin typeface="Arial"/>
            </a:endParaRPr>
          </a:p>
          <a:p>
            <a:pPr marL="216000" indent="-216000">
              <a:lnSpc>
                <a:spcPct val="100000"/>
              </a:lnSpc>
              <a:buNone/>
            </a:pPr>
            <a:endParaRPr b="0" lang="en-AU" sz="1800" spc="-1" strike="noStrike">
              <a:latin typeface="Arial"/>
            </a:endParaRPr>
          </a:p>
          <a:p>
            <a:pPr marL="216000" indent="-216000">
              <a:lnSpc>
                <a:spcPct val="100000"/>
              </a:lnSpc>
              <a:buNone/>
            </a:pPr>
            <a:r>
              <a:rPr b="0" lang="en-AU" sz="1800" spc="-1" strike="noStrike">
                <a:latin typeface="Arial"/>
              </a:rPr>
              <a:t>The else block handles element nodes, displaying the opening tag first. Then we check for any potential child nodes and handle them first, spacing also increases to indent different levels of the tree. </a:t>
            </a:r>
            <a:endParaRPr b="0" lang="en-AU" sz="1800" spc="-1" strike="noStrike">
              <a:latin typeface="Arial"/>
            </a:endParaRPr>
          </a:p>
          <a:p>
            <a:pPr marL="216000" indent="-216000">
              <a:lnSpc>
                <a:spcPct val="100000"/>
              </a:lnSpc>
              <a:buNone/>
            </a:pPr>
            <a:endParaRPr b="0" lang="en-AU" sz="1800" spc="-1" strike="noStrike">
              <a:latin typeface="Arial"/>
            </a:endParaRPr>
          </a:p>
          <a:p>
            <a:pPr marL="216000" indent="-216000">
              <a:lnSpc>
                <a:spcPct val="100000"/>
              </a:lnSpc>
              <a:buNone/>
            </a:pPr>
            <a:r>
              <a:rPr b="0" lang="en-AU" sz="1800" spc="-1" strike="noStrike">
                <a:latin typeface="Arial"/>
              </a:rPr>
              <a:t>Then we finish the closing tag and repeat the process for siblings, which are on the same level</a:t>
            </a:r>
            <a:endParaRPr b="0" lang="en-AU" sz="1800" spc="-1" strike="noStrike">
              <a:latin typeface="Arial"/>
            </a:endParaRPr>
          </a:p>
        </p:txBody>
      </p:sp>
      <p:sp>
        <p:nvSpPr>
          <p:cNvPr id="109"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2A5499E8-A6FD-40E3-B359-C199A59B96C4}"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PlaceHolder 1"/>
          <p:cNvSpPr>
            <a:spLocks noGrp="1"/>
          </p:cNvSpPr>
          <p:nvPr>
            <p:ph type="sldImg"/>
          </p:nvPr>
        </p:nvSpPr>
        <p:spPr>
          <a:xfrm>
            <a:off x="685800" y="1143000"/>
            <a:ext cx="5486040" cy="3085920"/>
          </a:xfrm>
          <a:prstGeom prst="rect">
            <a:avLst/>
          </a:prstGeom>
          <a:ln w="0">
            <a:noFill/>
          </a:ln>
        </p:spPr>
      </p:sp>
      <p:sp>
        <p:nvSpPr>
          <p:cNvPr id="111"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AU" sz="2000" spc="-1" strike="noStrike">
              <a:latin typeface="Arial"/>
            </a:endParaRPr>
          </a:p>
        </p:txBody>
      </p:sp>
      <p:sp>
        <p:nvSpPr>
          <p:cNvPr id="112" name="PlaceHolder 3"/>
          <p:cNvSpPr>
            <a:spLocks noGrp="1"/>
          </p:cNvSpPr>
          <p:nvPr>
            <p:ph type="sldNum" idx="26"/>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7812EECA-695A-4109-89B6-0870D6CB5D05}"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sldImg"/>
          </p:nvPr>
        </p:nvSpPr>
        <p:spPr>
          <a:xfrm>
            <a:off x="685800" y="1143000"/>
            <a:ext cx="5486040" cy="3085920"/>
          </a:xfrm>
          <a:prstGeom prst="rect">
            <a:avLst/>
          </a:prstGeom>
          <a:ln w="0">
            <a:noFill/>
          </a:ln>
        </p:spPr>
      </p:sp>
      <p:sp>
        <p:nvSpPr>
          <p:cNvPr id="114"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AU" sz="2000" spc="-1" strike="noStrike">
              <a:latin typeface="Arial"/>
            </a:endParaRPr>
          </a:p>
        </p:txBody>
      </p:sp>
      <p:sp>
        <p:nvSpPr>
          <p:cNvPr id="115"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333DBCDA-3DA6-4FC9-AFE7-662B9975C416}"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PlaceHolder 1"/>
          <p:cNvSpPr>
            <a:spLocks noGrp="1"/>
          </p:cNvSpPr>
          <p:nvPr>
            <p:ph type="sldImg"/>
          </p:nvPr>
        </p:nvSpPr>
        <p:spPr>
          <a:xfrm>
            <a:off x="685800" y="1143000"/>
            <a:ext cx="5486040" cy="3085920"/>
          </a:xfrm>
          <a:prstGeom prst="rect">
            <a:avLst/>
          </a:prstGeom>
          <a:ln w="0">
            <a:noFill/>
          </a:ln>
        </p:spPr>
      </p:sp>
      <p:sp>
        <p:nvSpPr>
          <p:cNvPr id="11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AU" sz="2000" spc="-1" strike="noStrike">
              <a:latin typeface="Arial"/>
            </a:endParaRPr>
          </a:p>
        </p:txBody>
      </p:sp>
      <p:sp>
        <p:nvSpPr>
          <p:cNvPr id="118" name="PlaceHolder 3"/>
          <p:cNvSpPr>
            <a:spLocks noGrp="1"/>
          </p:cNvSpPr>
          <p:nvPr>
            <p:ph type="sldNum" idx="28"/>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249B18F9-25C0-4A58-AA61-B860D97C0A6B}"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sldImg"/>
          </p:nvPr>
        </p:nvSpPr>
        <p:spPr>
          <a:xfrm>
            <a:off x="685800" y="1143000"/>
            <a:ext cx="5486040" cy="3085920"/>
          </a:xfrm>
          <a:prstGeom prst="rect">
            <a:avLst/>
          </a:prstGeom>
          <a:ln w="0">
            <a:noFill/>
          </a:ln>
        </p:spPr>
      </p:sp>
      <p:sp>
        <p:nvSpPr>
          <p:cNvPr id="120"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AU" sz="2000" spc="-1" strike="noStrike">
              <a:latin typeface="Arial"/>
            </a:endParaRPr>
          </a:p>
        </p:txBody>
      </p:sp>
      <p:sp>
        <p:nvSpPr>
          <p:cNvPr id="121"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C3ABDB47-97F3-4F86-8F34-F4101D299484}"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sldImg"/>
          </p:nvPr>
        </p:nvSpPr>
        <p:spPr>
          <a:xfrm>
            <a:off x="685800" y="1143000"/>
            <a:ext cx="5486040" cy="3085920"/>
          </a:xfrm>
          <a:prstGeom prst="rect">
            <a:avLst/>
          </a:prstGeom>
          <a:ln w="0">
            <a:noFill/>
          </a:ln>
        </p:spPr>
      </p:sp>
      <p:sp>
        <p:nvSpPr>
          <p:cNvPr id="123"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AU" sz="1800" spc="-1" strike="noStrike">
                <a:latin typeface="Arial"/>
              </a:rPr>
              <a:t>There are basically 3 ways to add event listeners</a:t>
            </a:r>
            <a:endParaRPr b="0" lang="en-AU" sz="1800" spc="-1" strike="noStrike">
              <a:latin typeface="Arial"/>
            </a:endParaRPr>
          </a:p>
          <a:p>
            <a:pPr marL="216000" indent="-216000">
              <a:lnSpc>
                <a:spcPct val="100000"/>
              </a:lnSpc>
              <a:buNone/>
            </a:pPr>
            <a:endParaRPr b="0" lang="en-AU" sz="1800" spc="-1" strike="noStrike">
              <a:latin typeface="Arial"/>
            </a:endParaRPr>
          </a:p>
          <a:p>
            <a:pPr marL="216000" indent="-216000">
              <a:lnSpc>
                <a:spcPct val="100000"/>
              </a:lnSpc>
              <a:buNone/>
            </a:pPr>
            <a:r>
              <a:rPr b="0" lang="en-AU" sz="1800" spc="-1" strike="noStrike">
                <a:latin typeface="Arial"/>
              </a:rPr>
              <a:t>The 2</a:t>
            </a:r>
            <a:r>
              <a:rPr b="0" lang="en-AU" sz="1800" spc="-1" strike="noStrike" baseline="33000">
                <a:latin typeface="Arial"/>
              </a:rPr>
              <a:t>nd</a:t>
            </a:r>
            <a:r>
              <a:rPr b="0" lang="en-AU" sz="1800" spc="-1" strike="noStrike">
                <a:latin typeface="Arial"/>
              </a:rPr>
              <a:t> method uses event properties which some elements have</a:t>
            </a:r>
            <a:endParaRPr b="0" lang="en-AU" sz="1800" spc="-1" strike="noStrike">
              <a:latin typeface="Arial"/>
            </a:endParaRPr>
          </a:p>
          <a:p>
            <a:pPr marL="216000" indent="-216000">
              <a:lnSpc>
                <a:spcPct val="100000"/>
              </a:lnSpc>
              <a:buNone/>
            </a:pPr>
            <a:endParaRPr b="0" lang="en-AU" sz="1800" spc="-1" strike="noStrike">
              <a:latin typeface="Arial"/>
            </a:endParaRPr>
          </a:p>
          <a:p>
            <a:pPr marL="216000" indent="-216000">
              <a:lnSpc>
                <a:spcPct val="100000"/>
              </a:lnSpc>
              <a:buNone/>
            </a:pPr>
            <a:r>
              <a:rPr b="0" lang="en-AU" sz="1800" spc="-1" strike="noStrike">
                <a:latin typeface="Arial"/>
              </a:rPr>
              <a:t>Here we have a simple example of functionA being invoked, but you can run more complex JS code within the quotation marks</a:t>
            </a:r>
            <a:endParaRPr b="0" lang="en-AU" sz="1800" spc="-1" strike="noStrike">
              <a:latin typeface="Arial"/>
            </a:endParaRPr>
          </a:p>
        </p:txBody>
      </p:sp>
      <p:sp>
        <p:nvSpPr>
          <p:cNvPr id="124" name="PlaceHolder 3"/>
          <p:cNvSpPr>
            <a:spLocks noGrp="1"/>
          </p:cNvSpPr>
          <p:nvPr>
            <p:ph type="sldNum" idx="30"/>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074987DC-E801-47C2-A6F8-82D01DC453C6}"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sldImg"/>
          </p:nvPr>
        </p:nvSpPr>
        <p:spPr>
          <a:xfrm>
            <a:off x="685800" y="1143000"/>
            <a:ext cx="5486040" cy="3085920"/>
          </a:xfrm>
          <a:prstGeom prst="rect">
            <a:avLst/>
          </a:prstGeom>
          <a:ln w="0">
            <a:noFill/>
          </a:ln>
        </p:spPr>
      </p:sp>
      <p:sp>
        <p:nvSpPr>
          <p:cNvPr id="126"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AU" sz="1800" spc="-1" strike="noStrike">
                <a:latin typeface="Arial"/>
              </a:rPr>
              <a:t>When you write handler functions, you can use an event object which is automatically passed in to provide extra features</a:t>
            </a:r>
            <a:endParaRPr b="0" lang="en-AU" sz="1800" spc="-1" strike="noStrike">
              <a:latin typeface="Arial"/>
            </a:endParaRPr>
          </a:p>
          <a:p>
            <a:pPr marL="216000" indent="-216000">
              <a:lnSpc>
                <a:spcPct val="100000"/>
              </a:lnSpc>
              <a:buNone/>
            </a:pPr>
            <a:endParaRPr b="0" lang="en-AU" sz="1800" spc="-1" strike="noStrike">
              <a:latin typeface="Arial"/>
            </a:endParaRPr>
          </a:p>
          <a:p>
            <a:pPr marL="216000" indent="-216000">
              <a:lnSpc>
                <a:spcPct val="100000"/>
              </a:lnSpc>
              <a:buNone/>
            </a:pPr>
            <a:r>
              <a:rPr b="0" lang="en-AU" sz="1800" spc="-1" strike="noStrike">
                <a:latin typeface="Arial"/>
              </a:rPr>
              <a:t>Give you access to the element node’s properties and methods discussed in previous sections</a:t>
            </a:r>
            <a:endParaRPr b="0" lang="en-AU" sz="1800" spc="-1" strike="noStrike">
              <a:latin typeface="Arial"/>
            </a:endParaRPr>
          </a:p>
          <a:p>
            <a:pPr marL="216000" indent="-216000">
              <a:lnSpc>
                <a:spcPct val="100000"/>
              </a:lnSpc>
              <a:buNone/>
            </a:pPr>
            <a:endParaRPr b="0" lang="en-AU" sz="1800" spc="-1" strike="noStrike">
              <a:latin typeface="Arial"/>
            </a:endParaRPr>
          </a:p>
          <a:p>
            <a:pPr marL="216000" indent="-216000">
              <a:lnSpc>
                <a:spcPct val="100000"/>
              </a:lnSpc>
              <a:buNone/>
            </a:pPr>
            <a:r>
              <a:rPr b="0" lang="en-AU" sz="1800" spc="-1" strike="noStrike">
                <a:latin typeface="Arial"/>
              </a:rPr>
              <a:t>There are different types of event objects for each event, but most have a standard set of properties and methods</a:t>
            </a:r>
            <a:endParaRPr b="0" lang="en-AU" sz="1800" spc="-1" strike="noStrike">
              <a:latin typeface="Arial"/>
            </a:endParaRPr>
          </a:p>
          <a:p>
            <a:pPr marL="216000" indent="-216000">
              <a:lnSpc>
                <a:spcPct val="100000"/>
              </a:lnSpc>
              <a:buNone/>
            </a:pPr>
            <a:endParaRPr b="0" lang="en-AU" sz="1800" spc="-1" strike="noStrike">
              <a:latin typeface="Arial"/>
            </a:endParaRPr>
          </a:p>
          <a:p>
            <a:pPr marL="216000" indent="-216000">
              <a:lnSpc>
                <a:spcPct val="100000"/>
              </a:lnSpc>
              <a:buNone/>
            </a:pPr>
            <a:r>
              <a:rPr b="0" lang="en-AU" sz="1800" spc="-1" strike="noStrike">
                <a:latin typeface="Arial"/>
              </a:rPr>
              <a:t>Keyboardevent object has keys</a:t>
            </a:r>
            <a:endParaRPr b="0" lang="en-AU" sz="1800" spc="-1" strike="noStrike">
              <a:latin typeface="Arial"/>
            </a:endParaRPr>
          </a:p>
          <a:p>
            <a:pPr marL="216000" indent="-216000">
              <a:lnSpc>
                <a:spcPct val="100000"/>
              </a:lnSpc>
              <a:buNone/>
            </a:pPr>
            <a:r>
              <a:rPr b="0" lang="en-AU" sz="1800" spc="-1" strike="noStrike">
                <a:latin typeface="Arial"/>
              </a:rPr>
              <a:t>Mouseevent object has a similar property buttons</a:t>
            </a:r>
            <a:endParaRPr b="0" lang="en-AU" sz="1800" spc="-1" strike="noStrike">
              <a:latin typeface="Arial"/>
            </a:endParaRPr>
          </a:p>
        </p:txBody>
      </p:sp>
      <p:sp>
        <p:nvSpPr>
          <p:cNvPr id="127"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B55897FF-98C1-48E3-A3F1-023A2B45AA7A}"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sldImg"/>
          </p:nvPr>
        </p:nvSpPr>
        <p:spPr>
          <a:xfrm>
            <a:off x="685800" y="1143000"/>
            <a:ext cx="5486040" cy="3085920"/>
          </a:xfrm>
          <a:prstGeom prst="rect">
            <a:avLst/>
          </a:prstGeom>
          <a:ln w="0">
            <a:noFill/>
          </a:ln>
        </p:spPr>
      </p:sp>
      <p:sp>
        <p:nvSpPr>
          <p:cNvPr id="129"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AU" sz="1800" spc="-1" strike="noStrike">
                <a:latin typeface="Arial"/>
              </a:rPr>
              <a:t>By default, event handling at the capturing phase is disabled unless you pass a 3</a:t>
            </a:r>
            <a:r>
              <a:rPr b="0" lang="en-AU" sz="1800" spc="-1" strike="noStrike" baseline="33000">
                <a:latin typeface="Arial"/>
              </a:rPr>
              <a:t>rd</a:t>
            </a:r>
            <a:r>
              <a:rPr b="0" lang="en-AU" sz="1800" spc="-1" strike="noStrike">
                <a:latin typeface="Arial"/>
              </a:rPr>
              <a:t> parameter that’s true to addEventListener</a:t>
            </a:r>
            <a:endParaRPr b="0" lang="en-AU" sz="1800" spc="-1" strike="noStrike">
              <a:latin typeface="Arial"/>
            </a:endParaRPr>
          </a:p>
        </p:txBody>
      </p:sp>
      <p:sp>
        <p:nvSpPr>
          <p:cNvPr id="130" name="PlaceHolder 3"/>
          <p:cNvSpPr>
            <a:spLocks noGrp="1"/>
          </p:cNvSpPr>
          <p:nvPr>
            <p:ph type="sldNum" idx="32"/>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08E8BE80-207B-4985-BB98-820C81FACB1C}"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 name="PlaceHolder 1"/>
          <p:cNvSpPr>
            <a:spLocks noGrp="1"/>
          </p:cNvSpPr>
          <p:nvPr>
            <p:ph type="sldImg"/>
          </p:nvPr>
        </p:nvSpPr>
        <p:spPr>
          <a:xfrm>
            <a:off x="685800" y="1143000"/>
            <a:ext cx="5486040" cy="3085920"/>
          </a:xfrm>
          <a:prstGeom prst="rect">
            <a:avLst/>
          </a:prstGeom>
          <a:ln w="0">
            <a:noFill/>
          </a:ln>
        </p:spPr>
      </p:sp>
      <p:sp>
        <p:nvSpPr>
          <p:cNvPr id="51"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AU" sz="1800" spc="-1" strike="noStrike">
                <a:latin typeface="Arial"/>
              </a:rPr>
              <a:t>We have the global window object which represents the browser tab</a:t>
            </a:r>
            <a:endParaRPr b="0" lang="en-AU" sz="1800" spc="-1" strike="noStrike">
              <a:latin typeface="Arial"/>
            </a:endParaRPr>
          </a:p>
        </p:txBody>
      </p:sp>
      <p:sp>
        <p:nvSpPr>
          <p:cNvPr id="52" name="PlaceHolder 3"/>
          <p:cNvSpPr>
            <a:spLocks noGrp="1"/>
          </p:cNvSpPr>
          <p:nvPr>
            <p:ph type="sldNum" idx="6"/>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56F854E9-C7AD-4C46-9CB0-64761E882032}"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sldImg"/>
          </p:nvPr>
        </p:nvSpPr>
        <p:spPr>
          <a:xfrm>
            <a:off x="685800" y="1143000"/>
            <a:ext cx="5486040" cy="3085920"/>
          </a:xfrm>
          <a:prstGeom prst="rect">
            <a:avLst/>
          </a:prstGeom>
          <a:ln w="0">
            <a:noFill/>
          </a:ln>
        </p:spPr>
      </p:sp>
      <p:sp>
        <p:nvSpPr>
          <p:cNvPr id="132"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AU" sz="2000" spc="-1" strike="noStrike">
              <a:latin typeface="Arial"/>
            </a:endParaRPr>
          </a:p>
        </p:txBody>
      </p:sp>
      <p:sp>
        <p:nvSpPr>
          <p:cNvPr id="133" name="PlaceHolder 3"/>
          <p:cNvSpPr>
            <a:spLocks noGrp="1"/>
          </p:cNvSpPr>
          <p:nvPr>
            <p:ph type="sldNum" idx="33"/>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CD5148A1-CD32-4741-A63F-EE7C74A57A06}"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sldImg"/>
          </p:nvPr>
        </p:nvSpPr>
        <p:spPr>
          <a:xfrm>
            <a:off x="685800" y="1143000"/>
            <a:ext cx="5486040" cy="3085920"/>
          </a:xfrm>
          <a:prstGeom prst="rect">
            <a:avLst/>
          </a:prstGeom>
          <a:ln w="0">
            <a:noFill/>
          </a:ln>
        </p:spPr>
      </p:sp>
      <p:sp>
        <p:nvSpPr>
          <p:cNvPr id="135"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AU" sz="2000" spc="-1" strike="noStrike">
              <a:latin typeface="Arial"/>
            </a:endParaRPr>
          </a:p>
        </p:txBody>
      </p:sp>
      <p:sp>
        <p:nvSpPr>
          <p:cNvPr id="136" name="PlaceHolder 3"/>
          <p:cNvSpPr>
            <a:spLocks noGrp="1"/>
          </p:cNvSpPr>
          <p:nvPr>
            <p:ph type="sldNum" idx="34"/>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4A47F3A0-906F-4B64-9033-1ECD4DD34F46}"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sldImg"/>
          </p:nvPr>
        </p:nvSpPr>
        <p:spPr>
          <a:xfrm>
            <a:off x="685800" y="1143000"/>
            <a:ext cx="5486040" cy="3085920"/>
          </a:xfrm>
          <a:prstGeom prst="rect">
            <a:avLst/>
          </a:prstGeom>
          <a:ln w="0">
            <a:noFill/>
          </a:ln>
        </p:spPr>
      </p:sp>
      <p:sp>
        <p:nvSpPr>
          <p:cNvPr id="138"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AU" sz="2000" spc="-1" strike="noStrike">
              <a:latin typeface="Arial"/>
            </a:endParaRPr>
          </a:p>
        </p:txBody>
      </p:sp>
      <p:sp>
        <p:nvSpPr>
          <p:cNvPr id="139" name="PlaceHolder 3"/>
          <p:cNvSpPr>
            <a:spLocks noGrp="1"/>
          </p:cNvSpPr>
          <p:nvPr>
            <p:ph type="sldNum" idx="35"/>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61E11548-6389-4CB9-B9BE-695EB099667C}"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sldImg"/>
          </p:nvPr>
        </p:nvSpPr>
        <p:spPr>
          <a:xfrm>
            <a:off x="685800" y="1143000"/>
            <a:ext cx="5486040" cy="3085920"/>
          </a:xfrm>
          <a:prstGeom prst="rect">
            <a:avLst/>
          </a:prstGeom>
          <a:ln w="0">
            <a:noFill/>
          </a:ln>
        </p:spPr>
      </p:sp>
      <p:sp>
        <p:nvSpPr>
          <p:cNvPr id="141"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AU" sz="2000" spc="-1" strike="noStrike">
              <a:latin typeface="Arial"/>
            </a:endParaRPr>
          </a:p>
        </p:txBody>
      </p:sp>
      <p:sp>
        <p:nvSpPr>
          <p:cNvPr id="142" name="PlaceHolder 3"/>
          <p:cNvSpPr>
            <a:spLocks noGrp="1"/>
          </p:cNvSpPr>
          <p:nvPr>
            <p:ph type="sldNum" idx="36"/>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08D4BF97-56DB-423E-8F7B-B81BA925B3C9}"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sldImg"/>
          </p:nvPr>
        </p:nvSpPr>
        <p:spPr>
          <a:xfrm>
            <a:off x="685800" y="1143000"/>
            <a:ext cx="5486040" cy="3085920"/>
          </a:xfrm>
          <a:prstGeom prst="rect">
            <a:avLst/>
          </a:prstGeom>
          <a:ln w="0">
            <a:noFill/>
          </a:ln>
        </p:spPr>
      </p:sp>
      <p:sp>
        <p:nvSpPr>
          <p:cNvPr id="144"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AU" sz="1800" spc="-1" strike="noStrike">
                <a:latin typeface="Arial"/>
              </a:rPr>
              <a:t>If the image specified in the src attribute fails to load, which it does because “img” is not a valid URL, then the error event fires and executes the alert function</a:t>
            </a:r>
            <a:endParaRPr b="0" lang="en-AU" sz="1800" spc="-1" strike="noStrike">
              <a:latin typeface="Arial"/>
            </a:endParaRPr>
          </a:p>
        </p:txBody>
      </p:sp>
      <p:sp>
        <p:nvSpPr>
          <p:cNvPr id="145" name="PlaceHolder 3"/>
          <p:cNvSpPr>
            <a:spLocks noGrp="1"/>
          </p:cNvSpPr>
          <p:nvPr>
            <p:ph type="sldNum" idx="37"/>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41DAB085-1096-4611-AB63-BAB568FBB951}"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sldImg"/>
          </p:nvPr>
        </p:nvSpPr>
        <p:spPr>
          <a:xfrm>
            <a:off x="685800" y="1143000"/>
            <a:ext cx="5486040" cy="3085920"/>
          </a:xfrm>
          <a:prstGeom prst="rect">
            <a:avLst/>
          </a:prstGeom>
          <a:ln w="0">
            <a:noFill/>
          </a:ln>
        </p:spPr>
      </p:sp>
      <p:sp>
        <p:nvSpPr>
          <p:cNvPr id="147"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AU" sz="1800" spc="-1" strike="noStrike">
                <a:latin typeface="Arial"/>
              </a:rPr>
              <a:t>If you want to perform multiple insertions to the DOM, you can batch them instead using DocumentFragment</a:t>
            </a:r>
            <a:endParaRPr b="0" lang="en-AU" sz="1800" spc="-1" strike="noStrike">
              <a:latin typeface="Arial"/>
            </a:endParaRPr>
          </a:p>
          <a:p>
            <a:pPr marL="216000" indent="-216000">
              <a:lnSpc>
                <a:spcPct val="100000"/>
              </a:lnSpc>
              <a:buNone/>
            </a:pPr>
            <a:endParaRPr b="0" lang="en-AU" sz="1800" spc="-1" strike="noStrike">
              <a:latin typeface="Arial"/>
            </a:endParaRPr>
          </a:p>
          <a:p>
            <a:pPr marL="216000" indent="-216000">
              <a:lnSpc>
                <a:spcPct val="100000"/>
              </a:lnSpc>
              <a:buNone/>
            </a:pPr>
            <a:r>
              <a:rPr b="0" lang="en-AU" sz="1800" spc="-1" strike="noStrike">
                <a:latin typeface="Arial"/>
              </a:rPr>
              <a:t>It’s basically a lightweight document object that acts as a container. Though, it’s not active in the main DOM tree so when you add a node to it, there’s no side effects like browser reflows</a:t>
            </a:r>
            <a:endParaRPr b="0" lang="en-AU" sz="1800" spc="-1" strike="noStrike">
              <a:latin typeface="Arial"/>
            </a:endParaRPr>
          </a:p>
          <a:p>
            <a:pPr marL="216000" indent="-216000">
              <a:lnSpc>
                <a:spcPct val="100000"/>
              </a:lnSpc>
              <a:buNone/>
            </a:pPr>
            <a:endParaRPr b="0" lang="en-AU" sz="1800" spc="-1" strike="noStrike">
              <a:latin typeface="Arial"/>
            </a:endParaRPr>
          </a:p>
          <a:p>
            <a:pPr marL="216000" indent="-216000">
              <a:lnSpc>
                <a:spcPct val="100000"/>
              </a:lnSpc>
              <a:buNone/>
            </a:pPr>
            <a:r>
              <a:rPr b="0" lang="en-AU" sz="1800" spc="-1" strike="noStrike">
                <a:latin typeface="Arial"/>
              </a:rPr>
              <a:t>At the end you can do a single insertion by attaching the fragment back into the DOM</a:t>
            </a:r>
            <a:endParaRPr b="0" lang="en-AU" sz="1800" spc="-1" strike="noStrike">
              <a:latin typeface="Arial"/>
            </a:endParaRPr>
          </a:p>
        </p:txBody>
      </p:sp>
      <p:sp>
        <p:nvSpPr>
          <p:cNvPr id="148" name="PlaceHolder 3"/>
          <p:cNvSpPr>
            <a:spLocks noGrp="1"/>
          </p:cNvSpPr>
          <p:nvPr>
            <p:ph type="sldNum" idx="38"/>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5D9980A4-73B0-4584-87E4-896DEEDAF3F4}"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sldImg"/>
          </p:nvPr>
        </p:nvSpPr>
        <p:spPr>
          <a:xfrm>
            <a:off x="685800" y="1143000"/>
            <a:ext cx="5486040" cy="3085920"/>
          </a:xfrm>
          <a:prstGeom prst="rect">
            <a:avLst/>
          </a:prstGeom>
          <a:ln w="0">
            <a:noFill/>
          </a:ln>
        </p:spPr>
      </p:sp>
      <p:sp>
        <p:nvSpPr>
          <p:cNvPr id="150"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AU" sz="2000" spc="-1" strike="noStrike">
              <a:latin typeface="Arial"/>
            </a:endParaRPr>
          </a:p>
        </p:txBody>
      </p:sp>
      <p:sp>
        <p:nvSpPr>
          <p:cNvPr id="151" name="PlaceHolder 3"/>
          <p:cNvSpPr>
            <a:spLocks noGrp="1"/>
          </p:cNvSpPr>
          <p:nvPr>
            <p:ph type="sldNum" idx="39"/>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11264236-C829-44D7-863F-79F5C3B43C72}"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685800" y="1143000"/>
            <a:ext cx="5486040" cy="3085920"/>
          </a:xfrm>
          <a:prstGeom prst="rect">
            <a:avLst/>
          </a:prstGeom>
          <a:ln w="0">
            <a:noFill/>
          </a:ln>
        </p:spPr>
      </p:sp>
      <p:sp>
        <p:nvSpPr>
          <p:cNvPr id="153"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AU" sz="2000" spc="-1" strike="noStrike">
              <a:latin typeface="Arial"/>
            </a:endParaRPr>
          </a:p>
        </p:txBody>
      </p:sp>
      <p:sp>
        <p:nvSpPr>
          <p:cNvPr id="154" name="PlaceHolder 3"/>
          <p:cNvSpPr>
            <a:spLocks noGrp="1"/>
          </p:cNvSpPr>
          <p:nvPr>
            <p:ph type="sldNum" idx="40"/>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54AF92C9-3A18-45DC-B93E-2D9D936E8205}"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PlaceHolder 1"/>
          <p:cNvSpPr>
            <a:spLocks noGrp="1"/>
          </p:cNvSpPr>
          <p:nvPr>
            <p:ph type="sldImg"/>
          </p:nvPr>
        </p:nvSpPr>
        <p:spPr>
          <a:xfrm>
            <a:off x="685800" y="1143000"/>
            <a:ext cx="5486040" cy="3085920"/>
          </a:xfrm>
          <a:prstGeom prst="rect">
            <a:avLst/>
          </a:prstGeom>
          <a:ln w="0">
            <a:noFill/>
          </a:ln>
        </p:spPr>
      </p:sp>
      <p:sp>
        <p:nvSpPr>
          <p:cNvPr id="54"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AU" sz="1800" spc="-1" strike="noStrike">
                <a:latin typeface="Arial"/>
              </a:rPr>
              <a:t>I’m just going to go through some basic node terminology</a:t>
            </a:r>
            <a:endParaRPr b="0" lang="en-AU" sz="1800" spc="-1" strike="noStrike">
              <a:latin typeface="Arial"/>
            </a:endParaRPr>
          </a:p>
          <a:p>
            <a:pPr marL="216000" indent="-216000">
              <a:lnSpc>
                <a:spcPct val="100000"/>
              </a:lnSpc>
              <a:buNone/>
            </a:pPr>
            <a:endParaRPr b="0" lang="en-AU" sz="1800" spc="-1" strike="noStrike">
              <a:latin typeface="Arial"/>
            </a:endParaRPr>
          </a:p>
          <a:p>
            <a:pPr marL="216000" indent="-216000">
              <a:lnSpc>
                <a:spcPct val="100000"/>
              </a:lnSpc>
              <a:buNone/>
            </a:pPr>
            <a:r>
              <a:rPr b="0" lang="en-AU" sz="1800" spc="-1" strike="noStrike">
                <a:latin typeface="Arial"/>
              </a:rPr>
              <a:t>The example on the right will display the type of node relative to the highlighted parent node</a:t>
            </a:r>
            <a:endParaRPr b="0" lang="en-AU" sz="1800" spc="-1" strike="noStrike">
              <a:latin typeface="Arial"/>
            </a:endParaRPr>
          </a:p>
        </p:txBody>
      </p:sp>
      <p:sp>
        <p:nvSpPr>
          <p:cNvPr id="55" name="PlaceHolder 3"/>
          <p:cNvSpPr>
            <a:spLocks noGrp="1"/>
          </p:cNvSpPr>
          <p:nvPr>
            <p:ph type="sldNum" idx="7"/>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4EBDA850-EB63-47E8-B5A7-4DBE9C5C6DB2}"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PlaceHolder 1"/>
          <p:cNvSpPr>
            <a:spLocks noGrp="1"/>
          </p:cNvSpPr>
          <p:nvPr>
            <p:ph type="sldImg"/>
          </p:nvPr>
        </p:nvSpPr>
        <p:spPr>
          <a:xfrm>
            <a:off x="685800" y="1143000"/>
            <a:ext cx="5486040" cy="3085920"/>
          </a:xfrm>
          <a:prstGeom prst="rect">
            <a:avLst/>
          </a:prstGeom>
          <a:ln w="0">
            <a:noFill/>
          </a:ln>
        </p:spPr>
      </p:sp>
      <p:sp>
        <p:nvSpPr>
          <p:cNvPr id="57"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AU" sz="1800" spc="-1" strike="noStrike">
                <a:latin typeface="Arial"/>
              </a:rPr>
              <a:t>There are 2 sets of sibling nodes, each diverging from a common node</a:t>
            </a:r>
            <a:endParaRPr b="0" lang="en-AU" sz="1800" spc="-1" strike="noStrike">
              <a:latin typeface="Arial"/>
            </a:endParaRPr>
          </a:p>
          <a:p>
            <a:pPr marL="216000" indent="-216000">
              <a:lnSpc>
                <a:spcPct val="100000"/>
              </a:lnSpc>
              <a:buNone/>
            </a:pPr>
            <a:endParaRPr b="0" lang="en-AU" sz="1800" spc="-1" strike="noStrike">
              <a:latin typeface="Arial"/>
            </a:endParaRPr>
          </a:p>
          <a:p>
            <a:pPr marL="216000" indent="-216000">
              <a:lnSpc>
                <a:spcPct val="100000"/>
              </a:lnSpc>
              <a:buNone/>
            </a:pPr>
            <a:r>
              <a:rPr b="0" lang="en-AU" sz="1800" spc="-1" strike="noStrike">
                <a:latin typeface="Arial"/>
              </a:rPr>
              <a:t>Leaf nodes are basically the bottom most node in each branch</a:t>
            </a:r>
            <a:endParaRPr b="0" lang="en-AU" sz="1800" spc="-1" strike="noStrike">
              <a:latin typeface="Arial"/>
            </a:endParaRPr>
          </a:p>
        </p:txBody>
      </p:sp>
      <p:sp>
        <p:nvSpPr>
          <p:cNvPr id="58" name="PlaceHolder 3"/>
          <p:cNvSpPr>
            <a:spLocks noGrp="1"/>
          </p:cNvSpPr>
          <p:nvPr>
            <p:ph type="sldNum" idx="8"/>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7EA1F804-9599-4936-ACB6-50938EADE393}"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PlaceHolder 1"/>
          <p:cNvSpPr>
            <a:spLocks noGrp="1"/>
          </p:cNvSpPr>
          <p:nvPr>
            <p:ph type="sldImg"/>
          </p:nvPr>
        </p:nvSpPr>
        <p:spPr>
          <a:xfrm>
            <a:off x="685800" y="1143000"/>
            <a:ext cx="5486040" cy="3085920"/>
          </a:xfrm>
          <a:prstGeom prst="rect">
            <a:avLst/>
          </a:prstGeom>
          <a:ln w="0">
            <a:noFill/>
          </a:ln>
        </p:spPr>
      </p:sp>
      <p:sp>
        <p:nvSpPr>
          <p:cNvPr id="60"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AU" sz="1800" spc="-1" strike="noStrike">
                <a:latin typeface="Arial"/>
              </a:rPr>
              <a:t>There are 11 types of nodes in the DOM but you will encounter mainly 6 of them</a:t>
            </a:r>
            <a:endParaRPr b="0" lang="en-AU" sz="1800" spc="-1" strike="noStrike">
              <a:latin typeface="Arial"/>
            </a:endParaRPr>
          </a:p>
          <a:p>
            <a:pPr marL="216000" indent="-216000">
              <a:lnSpc>
                <a:spcPct val="100000"/>
              </a:lnSpc>
              <a:buNone/>
            </a:pPr>
            <a:endParaRPr b="0" lang="en-AU" sz="1800" spc="-1" strike="noStrike">
              <a:latin typeface="Arial"/>
            </a:endParaRPr>
          </a:p>
          <a:p>
            <a:pPr marL="216000" indent="-216000">
              <a:lnSpc>
                <a:spcPct val="100000"/>
              </a:lnSpc>
              <a:buNone/>
            </a:pPr>
            <a:r>
              <a:rPr b="0" lang="en-AU" sz="1800" spc="-1" strike="noStrike">
                <a:latin typeface="Arial"/>
              </a:rPr>
              <a:t>The !DOCTYPE html declaration is represented as a DocumentType node</a:t>
            </a:r>
            <a:endParaRPr b="0" lang="en-AU" sz="1800" spc="-1" strike="noStrike">
              <a:latin typeface="Arial"/>
            </a:endParaRPr>
          </a:p>
          <a:p>
            <a:pPr marL="216000" indent="-216000">
              <a:lnSpc>
                <a:spcPct val="100000"/>
              </a:lnSpc>
              <a:buNone/>
            </a:pPr>
            <a:endParaRPr b="0" lang="en-AU" sz="1800" spc="-1" strike="noStrike">
              <a:latin typeface="Arial"/>
            </a:endParaRPr>
          </a:p>
          <a:p>
            <a:pPr marL="216000" indent="-216000">
              <a:lnSpc>
                <a:spcPct val="100000"/>
              </a:lnSpc>
              <a:buNone/>
            </a:pPr>
            <a:r>
              <a:rPr b="0" lang="en-AU" sz="1800" spc="-1" strike="noStrike">
                <a:latin typeface="Arial"/>
              </a:rPr>
              <a:t>The document object itself is a document node and represents the root o the DOM tree</a:t>
            </a:r>
            <a:endParaRPr b="0" lang="en-AU" sz="1800" spc="-1" strike="noStrike">
              <a:latin typeface="Arial"/>
            </a:endParaRPr>
          </a:p>
        </p:txBody>
      </p:sp>
      <p:sp>
        <p:nvSpPr>
          <p:cNvPr id="61" name="PlaceHolder 3"/>
          <p:cNvSpPr>
            <a:spLocks noGrp="1"/>
          </p:cNvSpPr>
          <p:nvPr>
            <p:ph type="sldNum" idx="9"/>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A3F6D712-2CBE-43C3-8CBF-D97DADAEAB3E}"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 name="PlaceHolder 1"/>
          <p:cNvSpPr>
            <a:spLocks noGrp="1"/>
          </p:cNvSpPr>
          <p:nvPr>
            <p:ph type="sldImg"/>
          </p:nvPr>
        </p:nvSpPr>
        <p:spPr>
          <a:xfrm>
            <a:off x="685800" y="1143000"/>
            <a:ext cx="5486040" cy="3085920"/>
          </a:xfrm>
          <a:prstGeom prst="rect">
            <a:avLst/>
          </a:prstGeom>
          <a:ln w="0">
            <a:noFill/>
          </a:ln>
        </p:spPr>
      </p:sp>
      <p:sp>
        <p:nvSpPr>
          <p:cNvPr id="63"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AU" sz="2000" spc="-1" strike="noStrike">
              <a:latin typeface="Arial"/>
            </a:endParaRPr>
          </a:p>
        </p:txBody>
      </p:sp>
      <p:sp>
        <p:nvSpPr>
          <p:cNvPr id="64"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12ECE72D-D49E-4AC9-814F-98305087F1F6}"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PlaceHolder 1"/>
          <p:cNvSpPr>
            <a:spLocks noGrp="1"/>
          </p:cNvSpPr>
          <p:nvPr>
            <p:ph type="sldImg"/>
          </p:nvPr>
        </p:nvSpPr>
        <p:spPr>
          <a:xfrm>
            <a:off x="685800" y="1143000"/>
            <a:ext cx="5486040" cy="3085920"/>
          </a:xfrm>
          <a:prstGeom prst="rect">
            <a:avLst/>
          </a:prstGeom>
          <a:ln w="0">
            <a:noFill/>
          </a:ln>
        </p:spPr>
      </p:sp>
      <p:sp>
        <p:nvSpPr>
          <p:cNvPr id="66"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AU" sz="1800" spc="-1" strike="noStrike">
                <a:latin typeface="Arial"/>
              </a:rPr>
              <a:t>You will notice there’s more text nodes in the tree than you’d expect</a:t>
            </a:r>
            <a:endParaRPr b="0" lang="en-AU" sz="1800" spc="-1" strike="noStrike">
              <a:latin typeface="Arial"/>
            </a:endParaRPr>
          </a:p>
        </p:txBody>
      </p:sp>
      <p:sp>
        <p:nvSpPr>
          <p:cNvPr id="67"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AB645670-C1D8-49FA-A6ED-D90022B0C4B2}"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PlaceHolder 1"/>
          <p:cNvSpPr>
            <a:spLocks noGrp="1"/>
          </p:cNvSpPr>
          <p:nvPr>
            <p:ph type="sldImg"/>
          </p:nvPr>
        </p:nvSpPr>
        <p:spPr>
          <a:xfrm>
            <a:off x="685800" y="1143000"/>
            <a:ext cx="5486040" cy="3085920"/>
          </a:xfrm>
          <a:prstGeom prst="rect">
            <a:avLst/>
          </a:prstGeom>
          <a:ln w="0">
            <a:noFill/>
          </a:ln>
        </p:spPr>
      </p:sp>
      <p:sp>
        <p:nvSpPr>
          <p:cNvPr id="69"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AU" sz="1800" spc="-1" strike="noStrike">
                <a:latin typeface="Arial"/>
              </a:rPr>
              <a:t>So for the example below, you’d think there’s only 3 text nodes</a:t>
            </a:r>
            <a:endParaRPr b="0" lang="en-AU" sz="1800" spc="-1" strike="noStrike">
              <a:latin typeface="Arial"/>
            </a:endParaRPr>
          </a:p>
          <a:p>
            <a:pPr marL="216000" indent="-216000">
              <a:lnSpc>
                <a:spcPct val="100000"/>
              </a:lnSpc>
              <a:buNone/>
            </a:pPr>
            <a:endParaRPr b="0" lang="en-AU" sz="1800" spc="-1" strike="noStrike">
              <a:latin typeface="Arial"/>
            </a:endParaRPr>
          </a:p>
          <a:p>
            <a:pPr marL="216000" indent="-216000">
              <a:lnSpc>
                <a:spcPct val="100000"/>
              </a:lnSpc>
              <a:buNone/>
            </a:pPr>
            <a:r>
              <a:rPr b="0" lang="en-AU" sz="1800" spc="-1" strike="noStrike">
                <a:latin typeface="Arial"/>
              </a:rPr>
              <a:t>But consider the space between the opening head tag and opening title tags</a:t>
            </a:r>
            <a:endParaRPr b="0" lang="en-AU" sz="1800" spc="-1" strike="noStrike">
              <a:latin typeface="Arial"/>
            </a:endParaRPr>
          </a:p>
          <a:p>
            <a:pPr marL="216000" indent="-216000">
              <a:lnSpc>
                <a:spcPct val="100000"/>
              </a:lnSpc>
              <a:buNone/>
            </a:pPr>
            <a:endParaRPr b="0" lang="en-AU" sz="1800" spc="-1" strike="noStrike">
              <a:latin typeface="Arial"/>
            </a:endParaRPr>
          </a:p>
          <a:p>
            <a:pPr marL="216000" indent="-216000">
              <a:lnSpc>
                <a:spcPct val="100000"/>
              </a:lnSpc>
              <a:buNone/>
            </a:pPr>
            <a:r>
              <a:rPr b="0" lang="en-AU" sz="1800" spc="-1" strike="noStrike">
                <a:latin typeface="Arial"/>
              </a:rPr>
              <a:t>There is a newline and an indentation of 7 spaces, the DOM treats this whole string as a text node</a:t>
            </a:r>
            <a:endParaRPr b="0" lang="en-AU" sz="1800" spc="-1" strike="noStrike">
              <a:latin typeface="Arial"/>
            </a:endParaRPr>
          </a:p>
        </p:txBody>
      </p:sp>
      <p:sp>
        <p:nvSpPr>
          <p:cNvPr id="70"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B30DBFF2-A954-406C-9A79-1E28C3A460BD}"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AU" sz="1800" spc="-1" strike="noStrike">
              <a:solidFill>
                <a:srgbClr val="000000"/>
              </a:solidFill>
              <a:latin typeface="Calibri"/>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
        <p:nvSpPr>
          <p:cNvPr id="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AU" sz="32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AU" sz="1800" spc="-1" strike="noStrike">
                <a:solidFill>
                  <a:srgbClr val="000000"/>
                </a:solidFill>
                <a:latin typeface="Calibri"/>
              </a:rPr>
              <a:t>Click to edit the title </a:t>
            </a:r>
            <a:r>
              <a:rPr b="0" lang="en-AU" sz="1800" spc="-1" strike="noStrike">
                <a:solidFill>
                  <a:srgbClr val="000000"/>
                </a:solidFill>
                <a:latin typeface="Calibri"/>
              </a:rPr>
              <a:t>text format</a:t>
            </a:r>
            <a:endParaRPr b="0" lang="en-AU" sz="1800" spc="-1" strike="noStrike">
              <a:solidFill>
                <a:srgbClr val="000000"/>
              </a:solidFill>
              <a:latin typeface="Calibri"/>
            </a:endParaRPr>
          </a:p>
        </p:txBody>
      </p:sp>
      <p:sp>
        <p:nvSpPr>
          <p:cNvPr id="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solidFill>
                  <a:srgbClr val="000000"/>
                </a:solidFill>
                <a:latin typeface="Calibri"/>
              </a:rPr>
              <a:t>Click to edit the outline text format</a:t>
            </a:r>
            <a:endParaRPr b="0" lang="en-AU"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AU" sz="2400" spc="-1" strike="noStrike">
                <a:solidFill>
                  <a:srgbClr val="000000"/>
                </a:solidFill>
                <a:latin typeface="Calibri"/>
              </a:rPr>
              <a:t>Second Outline Level</a:t>
            </a:r>
            <a:endParaRPr b="0" lang="en-AU"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AU" sz="2000" spc="-1" strike="noStrike">
                <a:solidFill>
                  <a:srgbClr val="000000"/>
                </a:solidFill>
                <a:latin typeface="Calibri"/>
              </a:rPr>
              <a:t>Third Outline Level</a:t>
            </a:r>
            <a:endParaRPr b="0" lang="en-AU"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AU" sz="2000" spc="-1" strike="noStrike">
                <a:solidFill>
                  <a:srgbClr val="000000"/>
                </a:solidFill>
                <a:latin typeface="Calibri"/>
              </a:rPr>
              <a:t>Fourth Outline Level</a:t>
            </a:r>
            <a:endParaRPr b="0" lang="en-AU"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AU" sz="2000" spc="-1" strike="noStrike">
                <a:solidFill>
                  <a:srgbClr val="000000"/>
                </a:solidFill>
                <a:latin typeface="Calibri"/>
              </a:rPr>
              <a:t>Fifth Outline Level</a:t>
            </a:r>
            <a:endParaRPr b="0" lang="en-AU"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AU" sz="2000" spc="-1" strike="noStrike">
                <a:solidFill>
                  <a:srgbClr val="000000"/>
                </a:solidFill>
                <a:latin typeface="Calibri"/>
              </a:rPr>
              <a:t>Sixth Outline Level</a:t>
            </a:r>
            <a:endParaRPr b="0" lang="en-AU"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AU" sz="2000" spc="-1" strike="noStrike">
                <a:solidFill>
                  <a:srgbClr val="000000"/>
                </a:solidFill>
                <a:latin typeface="Calibri"/>
              </a:rPr>
              <a:t>Seventh Outline Level</a:t>
            </a:r>
            <a:endParaRPr b="0" lang="en-AU"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xml"/><Relationship Id="rId3" Type="http://schemas.openxmlformats.org/officeDocument/2006/relationships/notesSlide" Target="../notesSlides/notesSlide37.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23</TotalTime>
  <Application>LibreOffice/7.3.7.2$Linux_X86_64 LibreOffice_project/30$Build-2</Application>
  <AppVersion>15.0000</AppVersion>
  <Words>0</Words>
  <Paragraphs>0</Paragraphs>
  <Company>Created by Marp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2024-04-03T15:42:49Z</dcterms:created>
  <dc:creator>Created by Marp</dc:creator>
  <dc:description/>
  <dc:language>en-AU</dc:language>
  <cp:lastModifiedBy/>
  <dcterms:modified xsi:type="dcterms:W3CDTF">2024-04-04T00:16:27Z</dcterms:modified>
  <cp:revision>4</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37</vt:i4>
  </property>
  <property fmtid="{D5CDD505-2E9C-101B-9397-08002B2CF9AE}" pid="3" name="PresentationFormat">
    <vt:lpwstr>On-screen Show (16:9)</vt:lpwstr>
  </property>
  <property fmtid="{D5CDD505-2E9C-101B-9397-08002B2CF9AE}" pid="4" name="Slides">
    <vt:i4>37</vt:i4>
  </property>
</Properties>
</file>